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9" r:id="rId4"/>
    <p:sldId id="270" r:id="rId5"/>
    <p:sldId id="273" r:id="rId6"/>
    <p:sldId id="274" r:id="rId7"/>
    <p:sldId id="275" r:id="rId8"/>
    <p:sldId id="276" r:id="rId9"/>
    <p:sldId id="257" r:id="rId10"/>
    <p:sldId id="263" r:id="rId11"/>
    <p:sldId id="264" r:id="rId12"/>
    <p:sldId id="258" r:id="rId13"/>
    <p:sldId id="259" r:id="rId14"/>
    <p:sldId id="266" r:id="rId15"/>
    <p:sldId id="262" r:id="rId16"/>
    <p:sldId id="265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660"/>
  </p:normalViewPr>
  <p:slideViewPr>
    <p:cSldViewPr>
      <p:cViewPr varScale="1">
        <p:scale>
          <a:sx n="69" d="100"/>
          <a:sy n="69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A847CFC-816F-41D0-AAC0-9BF4FEBC753E}" type="datetimeFigureOut">
              <a:rPr lang="es-ES" smtClean="0"/>
              <a:t>23/05/2014</a:t>
            </a:fld>
            <a:endParaRPr lang="es-E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23/05/2014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23/05/2014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23/05/2014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23/05/2014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23/05/2014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23/05/2014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23/05/2014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23/05/2014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23/05/2014</a:t>
            </a:fld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23/05/2014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23/05/2014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4000" dirty="0" smtClean="0"/>
              <a:t>GESTIÓN ESCOLAR </a:t>
            </a:r>
            <a:r>
              <a:rPr lang="es-MX" sz="2200" dirty="0" smtClean="0"/>
              <a:t>OBSERVACIÓN DE LA PRACTICA ESCOLAR</a:t>
            </a:r>
            <a:endParaRPr lang="es-MX" sz="2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860032" y="5013176"/>
            <a:ext cx="3096344" cy="1080120"/>
          </a:xfrm>
        </p:spPr>
        <p:txBody>
          <a:bodyPr>
            <a:normAutofit/>
          </a:bodyPr>
          <a:lstStyle/>
          <a:p>
            <a:r>
              <a:rPr lang="es-MX" dirty="0" smtClean="0"/>
              <a:t>Dania Monserrat Martínez</a:t>
            </a:r>
          </a:p>
          <a:p>
            <a:r>
              <a:rPr lang="es-MX" dirty="0" smtClean="0"/>
              <a:t>Patricia Paredes García</a:t>
            </a:r>
          </a:p>
          <a:p>
            <a:r>
              <a:rPr lang="es-MX" dirty="0" smtClean="0"/>
              <a:t>María del rosario Rivera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92657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1052736"/>
            <a:ext cx="6912884" cy="5112568"/>
          </a:xfrm>
        </p:spPr>
        <p:txBody>
          <a:bodyPr>
            <a:normAutofit fontScale="92500"/>
          </a:bodyPr>
          <a:lstStyle/>
          <a:p>
            <a:pPr algn="just"/>
            <a:r>
              <a:rPr lang="es-MX" dirty="0"/>
              <a:t>Los estudios provenientes de las teorías de la organización ofrecen muy poco sobre las manifestaciones especificas  de la sociología de la educación en la vida escolar ,Ball (1987</a:t>
            </a:r>
            <a:r>
              <a:rPr lang="es-MX" dirty="0" smtClean="0"/>
              <a:t>)</a:t>
            </a:r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La </a:t>
            </a:r>
            <a:r>
              <a:rPr lang="es-MX" dirty="0"/>
              <a:t>exclusión de ese espacio social desestimo, precisamente, el lugar de la gestión pedagógica</a:t>
            </a:r>
            <a:r>
              <a:rPr lang="es-MX" dirty="0" smtClean="0"/>
              <a:t>.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Las disciplinas mas próximas a la gestión  -política educativa, administración y </a:t>
            </a:r>
            <a:r>
              <a:rPr lang="es-MX" dirty="0" err="1"/>
              <a:t>org</a:t>
            </a:r>
            <a:r>
              <a:rPr lang="es-MX" dirty="0"/>
              <a:t>. Escolares- refieren sus aportes hacia el análisis der cuerpo jurídico y administrativo que regula el funcionamiento del sistema</a:t>
            </a:r>
            <a:r>
              <a:rPr lang="es-MX" dirty="0" smtClean="0"/>
              <a:t>.</a:t>
            </a:r>
          </a:p>
          <a:p>
            <a:pPr algn="just"/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94081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1196752"/>
            <a:ext cx="6777317" cy="463587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MX" dirty="0"/>
              <a:t>El papel de la gestión mas que minimizada parece descartada.</a:t>
            </a:r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El </a:t>
            </a:r>
            <a:r>
              <a:rPr lang="es-MX" dirty="0"/>
              <a:t>crecimiento de la burocracia que acompaña a la expansión del sistema educativo, genero requerimientos  -administrativos y técnicos-  que amplían permanentemente las obligaciones de la escuela .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La atención a la gestión pedagógica, como focalización de un campo de problemas, permite advertir articulaciones que desafían la capacidad de desplegarlas y mostrar su significación.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376279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131840" y="908720"/>
            <a:ext cx="2736304" cy="638944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La gestión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1628800"/>
            <a:ext cx="6912768" cy="4392488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es-MX" sz="4000" dirty="0" smtClean="0"/>
              <a:t>Las condiciones institucionales del trabajo docente se proponía identificar las situaciones particulares del trabajo que ofrecen las escuelas para el desempeño de la docencia.</a:t>
            </a:r>
          </a:p>
          <a:p>
            <a:pPr algn="just"/>
            <a:endParaRPr lang="es-MX" sz="4000" dirty="0" smtClean="0"/>
          </a:p>
          <a:p>
            <a:pPr algn="just"/>
            <a:r>
              <a:rPr lang="es-MX" sz="4000" dirty="0" smtClean="0"/>
              <a:t>Si bien la iluminaban la relación entre sociedad y sistema educativo no alcanzaban para entender los procesos escolares asociado  al éxito o al fracaso </a:t>
            </a:r>
          </a:p>
          <a:p>
            <a:pPr algn="just"/>
            <a:endParaRPr lang="es-MX" sz="4000" dirty="0" smtClean="0"/>
          </a:p>
          <a:p>
            <a:pPr algn="just"/>
            <a:r>
              <a:rPr lang="es-MX" sz="4000" dirty="0" smtClean="0"/>
              <a:t>El maestro deja de ser objeto de confrontación o de evaluación respecto a algún ideal, para pasar a ser un protagonista que actúa entre los causes que ofrece la institución.</a:t>
            </a:r>
          </a:p>
          <a:p>
            <a:pPr algn="just"/>
            <a:endParaRPr lang="es-MX" sz="4000" dirty="0" smtClean="0"/>
          </a:p>
          <a:p>
            <a:pPr algn="just"/>
            <a:r>
              <a:rPr lang="es-MX" sz="4000" dirty="0" smtClean="0"/>
              <a:t>En el plano metodológico, la perspectiva etnográfica constituye una de las formas mas promisorias para lograr este tipo de acercamiento.</a:t>
            </a:r>
          </a:p>
        </p:txBody>
      </p:sp>
    </p:spTree>
    <p:extLst>
      <p:ext uri="{BB962C8B-B14F-4D97-AF65-F5344CB8AC3E}">
        <p14:creationId xmlns:p14="http://schemas.microsoft.com/office/powerpoint/2010/main" val="3876771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5656" y="764704"/>
            <a:ext cx="6120798" cy="829896"/>
          </a:xfrm>
        </p:spPr>
        <p:txBody>
          <a:bodyPr/>
          <a:lstStyle/>
          <a:p>
            <a:r>
              <a:rPr lang="es-MX" dirty="0" smtClean="0"/>
              <a:t>Un maestro ciudadano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1988840"/>
            <a:ext cx="6777317" cy="3508977"/>
          </a:xfrm>
        </p:spPr>
        <p:txBody>
          <a:bodyPr>
            <a:noAutofit/>
          </a:bodyPr>
          <a:lstStyle/>
          <a:p>
            <a:pPr algn="just"/>
            <a:r>
              <a:rPr lang="es-MX" sz="2300" dirty="0" smtClean="0"/>
              <a:t>Para la articulación teórico de los procesos cotidianos la categoría del sujeto es la referencia central.</a:t>
            </a:r>
          </a:p>
          <a:p>
            <a:pPr algn="just"/>
            <a:endParaRPr lang="es-MX" sz="2300" dirty="0" smtClean="0"/>
          </a:p>
          <a:p>
            <a:pPr algn="just"/>
            <a:r>
              <a:rPr lang="es-MX" sz="2300" dirty="0" smtClean="0"/>
              <a:t>El sujeto se constituye en el cruce de múltiples relaciones sociales y decanta interese y valores  múltiples y aun contradictorios.</a:t>
            </a:r>
          </a:p>
          <a:p>
            <a:pPr algn="just"/>
            <a:endParaRPr lang="es-MX" sz="2300" dirty="0" smtClean="0"/>
          </a:p>
          <a:p>
            <a:pPr algn="just"/>
            <a:r>
              <a:rPr lang="es-MX" sz="2300" dirty="0" smtClean="0"/>
              <a:t>Es en los lugares de trabajo donde lo docentes aprenden el oficio con mayor o menor interés.</a:t>
            </a:r>
            <a:endParaRPr lang="es-MX" sz="2300" dirty="0"/>
          </a:p>
        </p:txBody>
      </p:sp>
    </p:spTree>
    <p:extLst>
      <p:ext uri="{BB962C8B-B14F-4D97-AF65-F5344CB8AC3E}">
        <p14:creationId xmlns:p14="http://schemas.microsoft.com/office/powerpoint/2010/main" val="3383066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1772816"/>
            <a:ext cx="6777317" cy="3508977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s-MX" dirty="0"/>
              <a:t>Las pacticos que sostiene la doble calidad de profesional y asalariado ayuda a comprender mejor las tan heterogéneas  relaciones con la docencia  que pueden encontrarse en el magisterio y asimismo descubrir en la escuela ámbitos, significados, estructuras, controles que amplían su generalizada y dominante representación unidimensional como agencia de transmisión de valores y conocimientos</a:t>
            </a:r>
          </a:p>
        </p:txBody>
      </p:sp>
    </p:spTree>
    <p:extLst>
      <p:ext uri="{BB962C8B-B14F-4D97-AF65-F5344CB8AC3E}">
        <p14:creationId xmlns:p14="http://schemas.microsoft.com/office/powerpoint/2010/main" val="824865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39752" y="836712"/>
            <a:ext cx="4464614" cy="829896"/>
          </a:xfrm>
        </p:spPr>
        <p:txBody>
          <a:bodyPr/>
          <a:lstStyle/>
          <a:p>
            <a:r>
              <a:rPr lang="es-MX" dirty="0" smtClean="0"/>
              <a:t>La acción social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1844824"/>
            <a:ext cx="6777317" cy="3508977"/>
          </a:xfrm>
        </p:spPr>
        <p:txBody>
          <a:bodyPr>
            <a:noAutofit/>
          </a:bodyPr>
          <a:lstStyle/>
          <a:p>
            <a:pPr algn="just"/>
            <a:r>
              <a:rPr lang="es-MX" sz="2400" dirty="0" smtClean="0"/>
              <a:t>Lo mismo que el sujeto, la escuela puede construirse de otros modos para ampliar su conocimiento.</a:t>
            </a:r>
          </a:p>
          <a:p>
            <a:pPr algn="just"/>
            <a:endParaRPr lang="es-MX" sz="2400" dirty="0" smtClean="0"/>
          </a:p>
          <a:p>
            <a:pPr algn="just"/>
            <a:r>
              <a:rPr lang="es-MX" sz="2400" dirty="0" smtClean="0"/>
              <a:t>Se va haciendo claro que la articulación central, definitoria de los modos de existencia escolar no radica en el cuerpo normativo, si no mas bien en las condiciones técnicas, materiales y sociales comprometidas en su hacerse cotidiano.. 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6882125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1484784"/>
            <a:ext cx="6984776" cy="3888432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dirty="0"/>
              <a:t>Las escuelas no son la continuidad natural  del orden normativo en la practica, sino en las realidades complejas estructuradas con referencia a el</a:t>
            </a:r>
            <a:r>
              <a:rPr lang="es-MX" dirty="0" smtClean="0"/>
              <a:t>.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Los criterios administrativos y laborales que rigen la ubicación de los maestros los suponen indiferenciados y aptos, desde el comienzo, para resolver cualquier situación de aprendizaje</a:t>
            </a:r>
          </a:p>
        </p:txBody>
      </p:sp>
    </p:spTree>
    <p:extLst>
      <p:ext uri="{BB962C8B-B14F-4D97-AF65-F5344CB8AC3E}">
        <p14:creationId xmlns:p14="http://schemas.microsoft.com/office/powerpoint/2010/main" val="1546200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>
                <a:solidFill>
                  <a:schemeClr val="tx2"/>
                </a:solidFill>
              </a:rPr>
              <a:t>LA EXPANSIÓN DESCENTRALIZADA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 algn="just">
              <a:buFont typeface="Wingdings" pitchFamily="2" charset="2"/>
              <a:buChar char="v"/>
            </a:pPr>
            <a:r>
              <a:rPr lang="es-ES_tradnl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 enfoque de la equidad ha provocado una expansión de las instalaciones físicas y de los docentes, sin garantizar a las escuelas condiciones mínimas indispensables para una enseñanza eficaz. </a:t>
            </a:r>
          </a:p>
          <a:p>
            <a:pPr marL="457200" indent="-457200" algn="just">
              <a:buFont typeface="Wingdings" pitchFamily="2" charset="2"/>
              <a:buChar char="v"/>
            </a:pPr>
            <a:endParaRPr lang="es-ES_tradnl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Wingdings" pitchFamily="2" charset="2"/>
              <a:buChar char="v"/>
            </a:pPr>
            <a:r>
              <a:rPr lang="es-ES_tradnl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desigualdad no se manifiesta tanto en la división de los que tienen y los que no tienen acceso a la escuela, si no que se ha desplazado hacia adentro del sistema educativo.</a:t>
            </a:r>
          </a:p>
          <a:p>
            <a:pPr marL="285750" indent="-285750" algn="just">
              <a:buFont typeface="Wingdings" pitchFamily="2" charset="2"/>
              <a:buChar char="v"/>
            </a:pPr>
            <a:endParaRPr lang="es-ES_tradnl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Wingdings" pitchFamily="2" charset="2"/>
              <a:buChar char="v"/>
            </a:pPr>
            <a:r>
              <a:rPr lang="es-ES_tradnl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calidad debe pasar a ser  el factor ordenador de las condiciones estratégicas, que destinan a los aspectos cuantitativos.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88895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620688"/>
            <a:ext cx="7848872" cy="1263670"/>
          </a:xfrm>
        </p:spPr>
        <p:txBody>
          <a:bodyPr>
            <a:noAutofit/>
          </a:bodyPr>
          <a:lstStyle/>
          <a:p>
            <a:pPr algn="just"/>
            <a:r>
              <a:rPr lang="es-ES_tradnl" sz="3200" dirty="0" smtClean="0"/>
              <a:t>Los recursos humanos y </a:t>
            </a:r>
            <a:br>
              <a:rPr lang="es-ES_tradnl" sz="3200" dirty="0" smtClean="0"/>
            </a:br>
            <a:r>
              <a:rPr lang="es-ES_tradnl" sz="3200" dirty="0" smtClean="0"/>
              <a:t>los planes escolares</a:t>
            </a:r>
            <a:endParaRPr lang="es-ES_tradnl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indent="-342900" algn="just">
              <a:buFont typeface="Wingdings" pitchFamily="2" charset="2"/>
              <a:buChar char="v"/>
            </a:pPr>
            <a:r>
              <a:rPr lang="es-ES_tradnl" dirty="0" smtClean="0"/>
              <a:t>La política de formación de los recursos humanos para la educación, siguió un modelo de expansión sin planteamiento.</a:t>
            </a:r>
          </a:p>
          <a:p>
            <a:pPr algn="just"/>
            <a:endParaRPr lang="es-ES_tradnl" dirty="0" smtClean="0"/>
          </a:p>
          <a:p>
            <a:pPr marL="342900" indent="-342900" algn="just">
              <a:buFont typeface="Wingdings" pitchFamily="2" charset="2"/>
              <a:buChar char="v"/>
            </a:pPr>
            <a:r>
              <a:rPr lang="es-ES_tradnl" dirty="0" smtClean="0"/>
              <a:t>Una concepción fragmentada y distorsionada sobre la función de la escuela, genero una gran cantidad de demandas diversificadas de profesionales especialistas en  educación.</a:t>
            </a:r>
          </a:p>
          <a:p>
            <a:pPr algn="just"/>
            <a:endParaRPr lang="es-ES_tradnl" dirty="0" smtClean="0"/>
          </a:p>
          <a:p>
            <a:pPr marL="342900" indent="-342900" algn="just">
              <a:buFont typeface="Wingdings" pitchFamily="2" charset="2"/>
              <a:buChar char="v"/>
            </a:pPr>
            <a:r>
              <a:rPr lang="es-ES_tradnl" dirty="0" smtClean="0"/>
              <a:t>La escuela fue lenta pero continuamente transformándose en espacio de trabajo y disputa de empleo para aquel conjunto de profesionales no docentes.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751482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20688"/>
            <a:ext cx="8147248" cy="5832648"/>
          </a:xfrm>
        </p:spPr>
        <p:txBody>
          <a:bodyPr>
            <a:normAutofit fontScale="92500"/>
          </a:bodyPr>
          <a:lstStyle/>
          <a:p>
            <a:pPr marL="342900" indent="-342900" algn="just">
              <a:buFont typeface="Wingdings" pitchFamily="2" charset="2"/>
              <a:buChar char="v"/>
            </a:pPr>
            <a:r>
              <a:rPr lang="es-ES_tradnl" dirty="0" smtClean="0"/>
              <a:t>El desdoblamiento de los turnos diarios del funcionamiento de la escuela y la disminución del tiempo de las clases, resulto la perdida de contenidos  y calidad de la enseñanza.</a:t>
            </a:r>
          </a:p>
          <a:p>
            <a:pPr marL="342900" indent="-342900" algn="just">
              <a:buFont typeface="Wingdings" pitchFamily="2" charset="2"/>
              <a:buChar char="v"/>
            </a:pPr>
            <a:endParaRPr lang="es-ES_tradnl" dirty="0"/>
          </a:p>
          <a:p>
            <a:pPr marL="342900" indent="-342900" algn="just">
              <a:buFont typeface="Wingdings" pitchFamily="2" charset="2"/>
              <a:buChar char="v"/>
            </a:pPr>
            <a:r>
              <a:rPr lang="es-ES_tradnl" dirty="0" smtClean="0"/>
              <a:t>La fragmentación del currículo y las licenciaturas cortas fueron de gran interés para las escuelas privadas, sin necesidad de rendir cuentas a nadie sobre la formación de los futuros maestros.</a:t>
            </a:r>
          </a:p>
          <a:p>
            <a:pPr algn="just"/>
            <a:endParaRPr lang="es-ES_tradnl" dirty="0" smtClean="0"/>
          </a:p>
          <a:p>
            <a:pPr marL="342900" indent="-342900" algn="just">
              <a:buFont typeface="Wingdings" pitchFamily="2" charset="2"/>
              <a:buChar char="v"/>
            </a:pPr>
            <a:r>
              <a:rPr lang="es-ES_tradnl" dirty="0" smtClean="0"/>
              <a:t>Las negociaciones condujeron al establecimiento de las jornadas semanales correspondientes al puesto de trabajo que garantizaran efectividad y estabilidad.</a:t>
            </a:r>
          </a:p>
          <a:p>
            <a:pPr indent="-342900" algn="just">
              <a:buFont typeface="Wingdings" pitchFamily="2" charset="2"/>
              <a:buChar char="v"/>
            </a:pPr>
            <a:r>
              <a:rPr lang="es-ES_tradnl" dirty="0"/>
              <a:t>Hay planteles sobredimensionados o subdimensionados en donde hay carencia o rotatividad de profesores.</a:t>
            </a:r>
          </a:p>
          <a:p>
            <a:pPr marL="342900" indent="-342900" algn="just">
              <a:buFont typeface="Wingdings" pitchFamily="2" charset="2"/>
              <a:buChar char="v"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072527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971600" y="764704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Descentralización  e integración, un equilibrio difícil.</a:t>
            </a:r>
          </a:p>
          <a:p>
            <a:pPr algn="ctr"/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Una tensión permanente </a:t>
            </a:r>
            <a:endParaRPr lang="es-MX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899592" y="2219473"/>
            <a:ext cx="3168352" cy="92333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La gestión de los planteles escolares puede ser vulnerable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4931149" y="2337760"/>
            <a:ext cx="3096344" cy="92333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La participación de la comunidad debe estar presente</a:t>
            </a:r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899592" y="4053473"/>
            <a:ext cx="3096344" cy="1200329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Debido  los arreglos internos e intereses personales de quienes trabajan en la escuela </a:t>
            </a:r>
          </a:p>
          <a:p>
            <a:endParaRPr lang="es-MX" dirty="0"/>
          </a:p>
        </p:txBody>
      </p:sp>
      <p:sp>
        <p:nvSpPr>
          <p:cNvPr id="8" name="7 CuadroTexto"/>
          <p:cNvSpPr txBox="1"/>
          <p:nvPr/>
        </p:nvSpPr>
        <p:spPr>
          <a:xfrm>
            <a:off x="4947383" y="4191972"/>
            <a:ext cx="3096344" cy="92333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/>
              <a:t>P</a:t>
            </a:r>
            <a:r>
              <a:rPr lang="es-MX" dirty="0" smtClean="0"/>
              <a:t>ara poder responder mejor las necesidades del plan escolar</a:t>
            </a:r>
            <a:endParaRPr lang="es-MX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447764" y="3142803"/>
            <a:ext cx="0" cy="9548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>
            <a:stCxn id="6" idx="2"/>
            <a:endCxn id="8" idx="0"/>
          </p:cNvCxnSpPr>
          <p:nvPr/>
        </p:nvCxnSpPr>
        <p:spPr>
          <a:xfrm>
            <a:off x="6479321" y="3261090"/>
            <a:ext cx="16234" cy="9308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2669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INVESTIGACION E INOVACION SOBRE LA GESTION PEDAGODICA DE LOS EQUIPOS DE PROFESORES </a:t>
            </a:r>
            <a:endParaRPr lang="es-MX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059832" y="2135666"/>
            <a:ext cx="3096344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Tres campos de estudio </a:t>
            </a: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292905" y="2866790"/>
            <a:ext cx="3096344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Necesidad de entender el desarrollo y las dimensiones institucionales  </a:t>
            </a:r>
            <a:endParaRPr lang="es-MX" sz="1600" dirty="0"/>
          </a:p>
        </p:txBody>
      </p:sp>
      <p:sp>
        <p:nvSpPr>
          <p:cNvPr id="6" name="5 CuadroTexto"/>
          <p:cNvSpPr txBox="1"/>
          <p:nvPr/>
        </p:nvSpPr>
        <p:spPr>
          <a:xfrm>
            <a:off x="5868144" y="2852936"/>
            <a:ext cx="3096344" cy="10772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Derivaciones procedentes de entender el pensamiento, comportamiento de los profesores  </a:t>
            </a:r>
            <a:endParaRPr lang="es-MX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3059832" y="4149080"/>
            <a:ext cx="3096344" cy="13234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Experiencia intelectual y practica derivada de la evaluación de innovaciones dentro de contextos escolares  </a:t>
            </a:r>
            <a:endParaRPr lang="es-MX" sz="1600" dirty="0"/>
          </a:p>
        </p:txBody>
      </p:sp>
      <p:cxnSp>
        <p:nvCxnSpPr>
          <p:cNvPr id="9" name="8 Conector recto de flecha"/>
          <p:cNvCxnSpPr/>
          <p:nvPr/>
        </p:nvCxnSpPr>
        <p:spPr>
          <a:xfrm flipH="1">
            <a:off x="2771800" y="2286164"/>
            <a:ext cx="288032" cy="5667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>
            <a:endCxn id="7" idx="0"/>
          </p:cNvCxnSpPr>
          <p:nvPr/>
        </p:nvCxnSpPr>
        <p:spPr>
          <a:xfrm>
            <a:off x="4558947" y="2320332"/>
            <a:ext cx="49057" cy="18287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>
            <a:off x="6156176" y="2320332"/>
            <a:ext cx="576064" cy="5667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0365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6218" y="764704"/>
            <a:ext cx="7024744" cy="782960"/>
          </a:xfrm>
        </p:spPr>
        <p:txBody>
          <a:bodyPr>
            <a:normAutofit fontScale="90000"/>
          </a:bodyPr>
          <a:lstStyle/>
          <a:p>
            <a:r>
              <a:rPr lang="es-MX" sz="3600" dirty="0" smtClean="0">
                <a:latin typeface="Century Gothic" pitchFamily="34" charset="0"/>
              </a:rPr>
              <a:t>II. MOMENTO DE INVESTIGACION </a:t>
            </a:r>
            <a:endParaRPr lang="es-MX" dirty="0">
              <a:latin typeface="Century Gothic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83497" y="1700808"/>
            <a:ext cx="8229600" cy="6046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PROBLEMAS Y TEORIA A PROPOSITO DE LA GESTION PEDAGOGICA  </a:t>
            </a:r>
            <a:endParaRPr lang="es-MX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275856" y="2708920"/>
            <a:ext cx="2664296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El propósito de la gestión pedagógica </a:t>
            </a: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3275856" y="3645024"/>
            <a:ext cx="2664296" cy="10772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Algunos aspectos de la gestión pedagógica llaman la atencion por su importante papel </a:t>
            </a:r>
            <a:endParaRPr lang="es-MX" sz="1600" dirty="0"/>
          </a:p>
        </p:txBody>
      </p:sp>
      <p:sp>
        <p:nvSpPr>
          <p:cNvPr id="6" name="5 CuadroTexto"/>
          <p:cNvSpPr txBox="1"/>
          <p:nvPr/>
        </p:nvSpPr>
        <p:spPr>
          <a:xfrm>
            <a:off x="3275856" y="5208774"/>
            <a:ext cx="2664296" cy="10772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Articulador de metas y lineamientos propuestos por el sistema de la actividad </a:t>
            </a:r>
            <a:r>
              <a:rPr lang="es-MX" sz="1600" dirty="0"/>
              <a:t>e</a:t>
            </a:r>
            <a:r>
              <a:rPr lang="es-MX" sz="1600" dirty="0" smtClean="0"/>
              <a:t>scolar </a:t>
            </a:r>
            <a:endParaRPr lang="es-MX" sz="1600" dirty="0"/>
          </a:p>
        </p:txBody>
      </p:sp>
      <p:cxnSp>
        <p:nvCxnSpPr>
          <p:cNvPr id="10" name="9 Conector recto de flecha"/>
          <p:cNvCxnSpPr>
            <a:stCxn id="4" idx="2"/>
            <a:endCxn id="5" idx="0"/>
          </p:cNvCxnSpPr>
          <p:nvPr/>
        </p:nvCxnSpPr>
        <p:spPr>
          <a:xfrm>
            <a:off x="4608004" y="3355251"/>
            <a:ext cx="0" cy="2897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>
            <a:endCxn id="6" idx="0"/>
          </p:cNvCxnSpPr>
          <p:nvPr/>
        </p:nvCxnSpPr>
        <p:spPr>
          <a:xfrm>
            <a:off x="4588590" y="4845353"/>
            <a:ext cx="19414" cy="3634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530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987824" y="260648"/>
            <a:ext cx="2664296" cy="132343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La trama organizativa de la escuela es un componente esencial de la gestión pedagógica  </a:t>
            </a:r>
            <a:endParaRPr lang="es-MX" sz="16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987824" y="1872204"/>
            <a:ext cx="2664296" cy="132343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La dimensión administrativa para el quehacer docente adquiere la forma de decisiones:</a:t>
            </a:r>
            <a:endParaRPr lang="es-MX" sz="1600" dirty="0"/>
          </a:p>
        </p:txBody>
      </p:sp>
      <p:sp>
        <p:nvSpPr>
          <p:cNvPr id="6" name="5 Rectángulo"/>
          <p:cNvSpPr/>
          <p:nvPr/>
        </p:nvSpPr>
        <p:spPr>
          <a:xfrm>
            <a:off x="5932877" y="2326814"/>
            <a:ext cx="2299027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es-MX" dirty="0" smtClean="0"/>
              <a:t>T</a:t>
            </a:r>
            <a:r>
              <a:rPr lang="es-MX" sz="1600" dirty="0" smtClean="0"/>
              <a:t>ecno-</a:t>
            </a:r>
            <a:r>
              <a:rPr lang="es-MX" sz="1600" dirty="0" err="1" smtClean="0"/>
              <a:t>pedagogicas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2987824" y="3555721"/>
            <a:ext cx="2664296" cy="10772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La visión economicista no supera la concepción del sistema educativo </a:t>
            </a:r>
            <a:endParaRPr lang="es-MX" sz="1600" dirty="0"/>
          </a:p>
        </p:txBody>
      </p:sp>
      <p:sp>
        <p:nvSpPr>
          <p:cNvPr id="8" name="7 Rectángulo"/>
          <p:cNvSpPr/>
          <p:nvPr/>
        </p:nvSpPr>
        <p:spPr>
          <a:xfrm>
            <a:off x="2173391" y="5062242"/>
            <a:ext cx="4293163" cy="3385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es-MX" sz="1600" dirty="0" smtClean="0"/>
              <a:t>Contribuye a profundizar sus debilidades </a:t>
            </a:r>
            <a:endParaRPr lang="es-MX" sz="1600" dirty="0"/>
          </a:p>
        </p:txBody>
      </p:sp>
      <p:sp>
        <p:nvSpPr>
          <p:cNvPr id="9" name="8 Rectángulo"/>
          <p:cNvSpPr/>
          <p:nvPr/>
        </p:nvSpPr>
        <p:spPr>
          <a:xfrm>
            <a:off x="1043608" y="5733256"/>
            <a:ext cx="7184323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MX" sz="1600" dirty="0" smtClean="0"/>
              <a:t>Se trata de diseñar las condiciones las condiciones para transformar a las personas en la organización y cambio de las sociedades   </a:t>
            </a:r>
            <a:endParaRPr lang="es-MX" sz="1600" dirty="0"/>
          </a:p>
        </p:txBody>
      </p:sp>
      <p:cxnSp>
        <p:nvCxnSpPr>
          <p:cNvPr id="10" name="9 Conector recto de flecha"/>
          <p:cNvCxnSpPr>
            <a:endCxn id="5" idx="0"/>
          </p:cNvCxnSpPr>
          <p:nvPr/>
        </p:nvCxnSpPr>
        <p:spPr>
          <a:xfrm>
            <a:off x="4310265" y="1543778"/>
            <a:ext cx="9707" cy="3284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>
            <a:off x="4300558" y="3195643"/>
            <a:ext cx="9707" cy="3284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>
            <a:off x="4290851" y="4632939"/>
            <a:ext cx="0" cy="4293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>
            <a:off x="4295704" y="5425026"/>
            <a:ext cx="9707" cy="3284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>
            <a:endCxn id="6" idx="1"/>
          </p:cNvCxnSpPr>
          <p:nvPr/>
        </p:nvCxnSpPr>
        <p:spPr>
          <a:xfrm flipV="1">
            <a:off x="5652120" y="2511480"/>
            <a:ext cx="280757" cy="224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9576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5656" y="836712"/>
            <a:ext cx="7024744" cy="1143000"/>
          </a:xfrm>
        </p:spPr>
        <p:txBody>
          <a:bodyPr/>
          <a:lstStyle/>
          <a:p>
            <a:r>
              <a:rPr lang="es-MX" dirty="0" smtClean="0"/>
              <a:t>Los problemas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2323652"/>
            <a:ext cx="7200916" cy="3769643"/>
          </a:xfrm>
        </p:spPr>
        <p:txBody>
          <a:bodyPr>
            <a:noAutofit/>
          </a:bodyPr>
          <a:lstStyle/>
          <a:p>
            <a:pPr algn="just"/>
            <a:r>
              <a:rPr lang="es-MX" sz="2000" dirty="0" smtClean="0"/>
              <a:t>Los problemas pedagógicos de la escuela cuentan con un antiguo y vasto volumen de estudios.</a:t>
            </a:r>
          </a:p>
          <a:p>
            <a:pPr algn="just"/>
            <a:endParaRPr lang="es-MX" sz="2000" dirty="0" smtClean="0"/>
          </a:p>
          <a:p>
            <a:pPr algn="just"/>
            <a:r>
              <a:rPr lang="es-MX" sz="2000" dirty="0" smtClean="0"/>
              <a:t>Cuando la escuela es asumida como un supuesto, queda acordada de hecho su neutralidad respecto de la enseñanza.</a:t>
            </a:r>
          </a:p>
          <a:p>
            <a:pPr algn="just"/>
            <a:endParaRPr lang="es-MX" sz="2000" dirty="0" smtClean="0"/>
          </a:p>
          <a:p>
            <a:pPr algn="just"/>
            <a:r>
              <a:rPr lang="es-MX" sz="2000" dirty="0" smtClean="0"/>
              <a:t>Los enfoque dominantes en la sociología de educación, guardan similares rasgos con relación a la importancia otorgada a la escuela.</a:t>
            </a:r>
          </a:p>
          <a:p>
            <a:pPr algn="just"/>
            <a:endParaRPr lang="es-MX" sz="1600" dirty="0" smtClean="0"/>
          </a:p>
        </p:txBody>
      </p:sp>
    </p:spTree>
    <p:extLst>
      <p:ext uri="{BB962C8B-B14F-4D97-AF65-F5344CB8AC3E}">
        <p14:creationId xmlns:p14="http://schemas.microsoft.com/office/powerpoint/2010/main" val="7735430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278</TotalTime>
  <Words>1033</Words>
  <Application>Microsoft Office PowerPoint</Application>
  <PresentationFormat>Presentación en pantalla (4:3)</PresentationFormat>
  <Paragraphs>82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Austin</vt:lpstr>
      <vt:lpstr>GESTIÓN ESCOLAR OBSERVACIÓN DE LA PRACTICA ESCOLAR</vt:lpstr>
      <vt:lpstr>LA EXPANSIÓN DESCENTRALIZADA</vt:lpstr>
      <vt:lpstr>Los recursos humanos y  los planes escolares</vt:lpstr>
      <vt:lpstr>Presentación de PowerPoint</vt:lpstr>
      <vt:lpstr>Presentación de PowerPoint</vt:lpstr>
      <vt:lpstr>INVESTIGACION E INOVACION SOBRE LA GESTION PEDAGODICA DE LOS EQUIPOS DE PROFESORES </vt:lpstr>
      <vt:lpstr>II. MOMENTO DE INVESTIGACION </vt:lpstr>
      <vt:lpstr>Presentación de PowerPoint</vt:lpstr>
      <vt:lpstr>Los problemas</vt:lpstr>
      <vt:lpstr>Presentación de PowerPoint</vt:lpstr>
      <vt:lpstr>Presentación de PowerPoint</vt:lpstr>
      <vt:lpstr>La gestión </vt:lpstr>
      <vt:lpstr>Un maestro ciudadano</vt:lpstr>
      <vt:lpstr>Presentación de PowerPoint</vt:lpstr>
      <vt:lpstr>La acción social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Dania</dc:creator>
  <cp:lastModifiedBy>HP</cp:lastModifiedBy>
  <cp:revision>26</cp:revision>
  <dcterms:created xsi:type="dcterms:W3CDTF">2014-04-08T22:56:52Z</dcterms:created>
  <dcterms:modified xsi:type="dcterms:W3CDTF">2014-05-24T03:49:44Z</dcterms:modified>
</cp:coreProperties>
</file>